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77" r:id="rId4"/>
    <p:sldId id="285" r:id="rId5"/>
    <p:sldId id="259" r:id="rId6"/>
    <p:sldId id="292" r:id="rId7"/>
    <p:sldId id="263" r:id="rId8"/>
    <p:sldId id="287" r:id="rId9"/>
    <p:sldId id="264" r:id="rId10"/>
    <p:sldId id="288" r:id="rId11"/>
    <p:sldId id="286" r:id="rId12"/>
    <p:sldId id="289" r:id="rId13"/>
    <p:sldId id="283" r:id="rId14"/>
    <p:sldId id="284" r:id="rId15"/>
    <p:sldId id="290" r:id="rId16"/>
    <p:sldId id="291" r:id="rId17"/>
    <p:sldId id="280" r:id="rId18"/>
    <p:sldId id="281" r:id="rId19"/>
    <p:sldId id="282" r:id="rId20"/>
    <p:sldId id="26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996" autoAdjust="0"/>
    <p:restoredTop sz="94660"/>
  </p:normalViewPr>
  <p:slideViewPr>
    <p:cSldViewPr snapToGrid="0">
      <p:cViewPr varScale="1">
        <p:scale>
          <a:sx n="66" d="100"/>
          <a:sy n="66" d="100"/>
        </p:scale>
        <p:origin x="4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70C21E74-E99A-4CA8-A6D4-F3DD9C35F04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654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064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5368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366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54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021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9640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16090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136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10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876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640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6816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598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981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78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82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0C21E74-E99A-4CA8-A6D4-F3DD9C35F04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273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0E82E-811E-4FBC-9E58-CCDF82AD9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4217" y="105878"/>
            <a:ext cx="10383320" cy="1297114"/>
          </a:xfrm>
        </p:spPr>
        <p:txBody>
          <a:bodyPr>
            <a:normAutofit fontScale="90000"/>
          </a:bodyPr>
          <a:lstStyle/>
          <a:p>
            <a:br>
              <a:rPr lang="en-US" sz="4000" dirty="0"/>
            </a:br>
            <a:br>
              <a:rPr lang="en-US" sz="4000" dirty="0"/>
            </a:br>
            <a:r>
              <a:rPr lang="en-US" sz="4000" b="1" dirty="0"/>
              <a:t>Graduation Rate for Top 5 Public Universities in Florida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F3C1B7-FF08-418F-B318-1352D462D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9293" y="5560885"/>
            <a:ext cx="9432758" cy="1297115"/>
          </a:xfrm>
        </p:spPr>
        <p:txBody>
          <a:bodyPr>
            <a:normAutofit/>
          </a:bodyPr>
          <a:lstStyle/>
          <a:p>
            <a:pPr lvl="1"/>
            <a:r>
              <a:rPr lang="en-US" sz="3500" dirty="0">
                <a:solidFill>
                  <a:schemeClr val="tx1"/>
                </a:solidFill>
              </a:rPr>
              <a:t>Team Members: </a:t>
            </a:r>
            <a:r>
              <a:rPr lang="en-US" sz="3500" dirty="0" err="1">
                <a:solidFill>
                  <a:schemeClr val="tx1"/>
                </a:solidFill>
              </a:rPr>
              <a:t>Cheikh</a:t>
            </a:r>
            <a:r>
              <a:rPr lang="en-US" sz="3500" dirty="0">
                <a:solidFill>
                  <a:schemeClr val="tx1"/>
                </a:solidFill>
              </a:rPr>
              <a:t> Sidi El </a:t>
            </a:r>
            <a:r>
              <a:rPr lang="en-US" sz="3500" dirty="0" err="1">
                <a:solidFill>
                  <a:schemeClr val="tx1"/>
                </a:solidFill>
              </a:rPr>
              <a:t>Moctar</a:t>
            </a:r>
            <a:r>
              <a:rPr lang="en-US" sz="3500" dirty="0">
                <a:solidFill>
                  <a:schemeClr val="tx1"/>
                </a:solidFill>
              </a:rPr>
              <a:t>, Bridgette Sanders, Lisette Cruz, Ricardo Kenny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020214-93E6-4CEF-938F-2214CBEB6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926" y="1926310"/>
            <a:ext cx="6481901" cy="311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35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23344-30B1-4DC1-A349-1409138AC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Acceptance Rate 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E6BFB-2D20-4E73-8A2E-1230045C2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483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384A2-AA72-4C0B-8963-3DAC9986B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Student Population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5FEFF5-098B-44EC-94EA-822E32B426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8467" y="2557463"/>
            <a:ext cx="5040045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24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0562A-D69C-4FA3-BF62-E57474D2C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Population 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36F1C-7186-4174-8BC3-D07D04F8A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78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FD420-2953-4C60-BCE7-0D7BDFEEC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 Scores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D2B054-1909-4C6D-BE91-6EBDF82187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5048" y="2743199"/>
            <a:ext cx="3913971" cy="32808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EC92F2-2F9B-4AAC-B52C-BB85D993B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235" y="2666198"/>
            <a:ext cx="4177363" cy="343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09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23704-3C8B-4121-97AA-FE62C034E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 Scores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EAC83BB-7780-41A1-8EF9-4B7CB4E995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7428" y="2557993"/>
            <a:ext cx="4645025" cy="3317875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2F62633C-BBE7-479A-9A45-D2713F4EF5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812" y="2648812"/>
            <a:ext cx="4390731" cy="313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90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4F8F2-B6D6-45FE-BC2F-4DA4A82CD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ACT/SAT 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B5C89-175F-40F8-AE05-198C6598A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513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E3CED3-8830-45C9-8D6C-F4ECADD4F1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04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3E0ABD-B99E-4BB9-9096-B3E616301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721" y="410056"/>
            <a:ext cx="6037888" cy="60378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6F2D62A-C66C-42DF-8C05-99B0B1A8B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611" y="350556"/>
            <a:ext cx="11542779" cy="6156888"/>
          </a:xfrm>
          <a:prstGeom prst="rect">
            <a:avLst/>
          </a:prstGeom>
          <a:noFill/>
          <a:ln w="25400" cap="flat">
            <a:solidFill>
              <a:srgbClr val="5959FF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982A25-4F8E-4C23-8C68-322A9BD8F64A}"/>
              </a:ext>
            </a:extLst>
          </p:cNvPr>
          <p:cNvSpPr txBox="1"/>
          <p:nvPr/>
        </p:nvSpPr>
        <p:spPr>
          <a:xfrm>
            <a:off x="481263" y="410056"/>
            <a:ext cx="4976261" cy="48013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Give the data we have; we were not able to run t-test to test the Null Hypothesis.</a:t>
            </a:r>
          </a:p>
          <a:p>
            <a:endParaRPr lang="en-US" dirty="0"/>
          </a:p>
          <a:p>
            <a:r>
              <a:rPr lang="en-US" dirty="0"/>
              <a:t>On the right side a heatmap that correlate all the variables, the darker violet color the more positive correlation and the dark orange the more negative correlation.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Strong positive correlation between the SAT, ACT test scores and the graduation.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Strong negative correlation between Graduation Rate and Acceptance Rate.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Slight  to low correlation between Graduation Rate and Tuition, School size. </a:t>
            </a:r>
          </a:p>
        </p:txBody>
      </p:sp>
    </p:spTree>
    <p:extLst>
      <p:ext uri="{BB962C8B-B14F-4D97-AF65-F5344CB8AC3E}">
        <p14:creationId xmlns:p14="http://schemas.microsoft.com/office/powerpoint/2010/main" val="823319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412D7-C529-46F0-80EE-8EF897BF8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SAT</a:t>
            </a:r>
            <a:r>
              <a:rPr lang="en-US" dirty="0"/>
              <a:t> and </a:t>
            </a:r>
            <a:r>
              <a:rPr lang="en-US" b="1" dirty="0"/>
              <a:t>College Success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35B38-E155-463E-9F14-3045A26F4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relationship isn't particularly strong, which means that if you have high 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SAT scores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you're only slightly more likely to have higher 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college grades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than a student who had lower 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scores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this sense, we can say that in general, higher standardized test 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scores do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show a 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correlation with college success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as it's usually defined. ... Whether a student 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does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well on the 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or ACT can be affected by a variety of factors aside from the student's inherent aptitude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AP and 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SAT scores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can be one of the deciding factors in your college applications, or they could not 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matter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at all. It 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really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just depends on the college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SAT scores do predict college success - to an extent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The relationship isn't particularly strong, which means that if you have high SAT scores, you're only slightly more likely to have higher college grades than a student who had lower scores. Research shows a similar relationship between </a:t>
            </a:r>
          </a:p>
        </p:txBody>
      </p:sp>
    </p:spTree>
    <p:extLst>
      <p:ext uri="{BB962C8B-B14F-4D97-AF65-F5344CB8AC3E}">
        <p14:creationId xmlns:p14="http://schemas.microsoft.com/office/powerpoint/2010/main" val="3741438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53B3A-6C2F-47EA-90B4-EF1800662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College Admissions typical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3B12C-EEA3-4A87-9A07-97E13AFC5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1"/>
          </a:xfrm>
        </p:spPr>
        <p:txBody>
          <a:bodyPr>
            <a:normAutofit fontScale="55000" lnSpcReduction="20000"/>
          </a:bodyPr>
          <a:lstStyle/>
          <a:p>
            <a:pPr fontAlgn="base"/>
            <a:r>
              <a:rPr lang="en-US" sz="3600" b="1" dirty="0"/>
              <a:t>Consistent Solid scores on the SAT </a:t>
            </a:r>
            <a:r>
              <a:rPr lang="en-US" sz="3600" b="1"/>
              <a:t>or ACT</a:t>
            </a:r>
          </a:p>
          <a:p>
            <a:pPr fontAlgn="base"/>
            <a:r>
              <a:rPr lang="en-US" sz="3600" b="1"/>
              <a:t>Passionate </a:t>
            </a:r>
            <a:r>
              <a:rPr lang="en-US" sz="3600" b="1" dirty="0"/>
              <a:t>involvement in a few activities, demonstrating leadership, initiative, impact--and an angle</a:t>
            </a:r>
            <a:endParaRPr lang="en-US" sz="3600" dirty="0"/>
          </a:p>
          <a:p>
            <a:pPr fontAlgn="base"/>
            <a:r>
              <a:rPr lang="en-US" sz="3600" b="1" dirty="0"/>
              <a:t>Special talents or experiences that will contribute to an interesting, well-rounded student body</a:t>
            </a:r>
            <a:endParaRPr lang="en-US" sz="3600" dirty="0"/>
          </a:p>
          <a:p>
            <a:pPr fontAlgn="base"/>
            <a:r>
              <a:rPr lang="en-US" sz="3600" b="1" dirty="0"/>
              <a:t>A well-written essay that provides insight into the student's personality, values, and goals</a:t>
            </a:r>
            <a:endParaRPr lang="en-US" sz="3600" dirty="0"/>
          </a:p>
          <a:p>
            <a:pPr fontAlgn="base"/>
            <a:r>
              <a:rPr lang="en-US" sz="3600" b="1" dirty="0"/>
              <a:t>Anecdotal letters of recommendation from teachers and the student's counselor that give evidence of his or her intellectual curiosity, special skills, and positive character traits.</a:t>
            </a:r>
            <a:endParaRPr lang="en-US" sz="3600" dirty="0"/>
          </a:p>
          <a:p>
            <a:pPr fontAlgn="base"/>
            <a:r>
              <a:rPr lang="en-US" sz="3600" b="1" dirty="0"/>
              <a:t>Demonstrated enthusiasm for attending a university, as evidenced by a campus visit, interview, and ongoing contact with the admission office.</a:t>
            </a:r>
            <a:endParaRPr lang="en-US" sz="3600" dirty="0"/>
          </a:p>
          <a:p>
            <a:pPr fontAlgn="base"/>
            <a:r>
              <a:rPr lang="en-US" sz="3600" b="1" dirty="0"/>
              <a:t>Demonstrated intellectual curiosity through reading, school, and extracurricular pursuits, summer activities, and more</a:t>
            </a:r>
            <a:endParaRPr lang="en-US" sz="36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972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E745D-B098-42CE-A4B3-F21065520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6"/>
            <a:ext cx="10515600" cy="585701"/>
          </a:xfrm>
        </p:spPr>
        <p:txBody>
          <a:bodyPr>
            <a:normAutofit fontScale="90000"/>
          </a:bodyPr>
          <a:lstStyle/>
          <a:p>
            <a:r>
              <a:rPr lang="en-US" dirty="0"/>
              <a:t>Summation: </a:t>
            </a:r>
            <a:r>
              <a:rPr lang="en-US" sz="3600" dirty="0"/>
              <a:t>What affect the graduation rate within the top Universities in the Sunshine State of FLORIDA?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F55E9-6062-420F-B8A8-61A9C425F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Our research on data provided by Federal education datasets shows: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400" dirty="0" err="1"/>
              <a:t>Bla</a:t>
            </a:r>
            <a:r>
              <a:rPr lang="en-US" sz="4400" dirty="0"/>
              <a:t>  </a:t>
            </a:r>
            <a:r>
              <a:rPr lang="en-US" sz="4400" dirty="0" err="1"/>
              <a:t>Bla</a:t>
            </a:r>
            <a:r>
              <a:rPr lang="en-US" sz="4400" dirty="0"/>
              <a:t>  </a:t>
            </a:r>
            <a:r>
              <a:rPr lang="en-US" sz="4400" dirty="0" err="1"/>
              <a:t>Bla</a:t>
            </a:r>
            <a:endParaRPr lang="en-US" sz="4400" dirty="0"/>
          </a:p>
          <a:p>
            <a:pPr marL="0" indent="0">
              <a:buNone/>
            </a:pPr>
            <a:r>
              <a:rPr lang="en-US" sz="4400" dirty="0" err="1"/>
              <a:t>Bla</a:t>
            </a:r>
            <a:r>
              <a:rPr lang="en-US" sz="4400" dirty="0"/>
              <a:t>  </a:t>
            </a:r>
            <a:r>
              <a:rPr lang="en-US" sz="4400" dirty="0" err="1"/>
              <a:t>Bla</a:t>
            </a:r>
            <a:r>
              <a:rPr lang="en-US" sz="4400" dirty="0"/>
              <a:t>  </a:t>
            </a:r>
            <a:r>
              <a:rPr lang="en-US" sz="4400" dirty="0" err="1"/>
              <a:t>Bla</a:t>
            </a:r>
            <a:endParaRPr lang="en-US" sz="4400" dirty="0"/>
          </a:p>
          <a:p>
            <a:pPr marL="0" indent="0">
              <a:buNone/>
            </a:pPr>
            <a:r>
              <a:rPr lang="en-US" sz="4400" dirty="0" err="1"/>
              <a:t>Bla</a:t>
            </a:r>
            <a:r>
              <a:rPr lang="en-US" sz="4400" dirty="0"/>
              <a:t>  </a:t>
            </a:r>
            <a:r>
              <a:rPr lang="en-US" sz="4400" dirty="0" err="1"/>
              <a:t>Bla</a:t>
            </a:r>
            <a:r>
              <a:rPr lang="en-US" sz="4400" dirty="0"/>
              <a:t>  </a:t>
            </a:r>
            <a:r>
              <a:rPr lang="en-US" sz="4400" dirty="0" err="1"/>
              <a:t>Bla</a:t>
            </a:r>
            <a:endParaRPr lang="en-US" sz="4400" dirty="0"/>
          </a:p>
          <a:p>
            <a:pPr marL="0" indent="0">
              <a:buNone/>
            </a:pPr>
            <a:r>
              <a:rPr lang="en-US" sz="4400" dirty="0" err="1"/>
              <a:t>Bla</a:t>
            </a:r>
            <a:r>
              <a:rPr lang="en-US" sz="4400" dirty="0"/>
              <a:t>  </a:t>
            </a:r>
            <a:r>
              <a:rPr lang="en-US" sz="4400" dirty="0" err="1"/>
              <a:t>Bla</a:t>
            </a:r>
            <a:r>
              <a:rPr lang="en-US" sz="4400" dirty="0"/>
              <a:t>  </a:t>
            </a:r>
            <a:r>
              <a:rPr lang="en-US" sz="4400" dirty="0" err="1"/>
              <a:t>Bla</a:t>
            </a:r>
            <a:endParaRPr lang="en-US" sz="44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223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CC44D4-3B69-43C6-A27C-F57291E8B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02" y="2068934"/>
            <a:ext cx="2950768" cy="272013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52AFBE7-176D-4373-A25B-F6E79C743882}"/>
              </a:ext>
            </a:extLst>
          </p:cNvPr>
          <p:cNvSpPr/>
          <p:nvPr/>
        </p:nvSpPr>
        <p:spPr>
          <a:xfrm>
            <a:off x="4153698" y="1560818"/>
            <a:ext cx="645113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What affects the graduation rate within the top 5 Public Universities in </a:t>
            </a:r>
          </a:p>
          <a:p>
            <a:pPr algn="ctr"/>
            <a:r>
              <a:rPr lang="en-US" sz="2800" dirty="0"/>
              <a:t>FLORIDA?</a:t>
            </a:r>
          </a:p>
          <a:p>
            <a:pPr algn="ctr"/>
            <a:endParaRPr lang="en-US" sz="2800" dirty="0"/>
          </a:p>
          <a:p>
            <a:pPr algn="ctr"/>
            <a:r>
              <a:rPr lang="en-US" sz="2800" b="1" dirty="0"/>
              <a:t>Factor Attributes:</a:t>
            </a:r>
          </a:p>
          <a:p>
            <a:pPr algn="ctr"/>
            <a:endParaRPr lang="en-US" sz="2800" dirty="0"/>
          </a:p>
          <a:p>
            <a:pPr marL="514350" indent="-514350" algn="ctr">
              <a:buFont typeface="Arial" panose="020B0604020202020204" pitchFamily="34" charset="0"/>
              <a:buChar char="•"/>
            </a:pPr>
            <a:r>
              <a:rPr lang="en-US" sz="2800" dirty="0"/>
              <a:t>Tuition &amp; Fees</a:t>
            </a:r>
          </a:p>
          <a:p>
            <a:pPr marL="514350" indent="-514350" algn="ctr">
              <a:buFont typeface="Arial" panose="020B0604020202020204" pitchFamily="34" charset="0"/>
              <a:buChar char="•"/>
            </a:pPr>
            <a:r>
              <a:rPr lang="en-US" sz="2800" dirty="0"/>
              <a:t>Acceptance Rate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800" dirty="0"/>
              <a:t>Student Population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800" dirty="0"/>
              <a:t>SAT Scores</a:t>
            </a:r>
          </a:p>
        </p:txBody>
      </p:sp>
    </p:spTree>
    <p:extLst>
      <p:ext uri="{BB962C8B-B14F-4D97-AF65-F5344CB8AC3E}">
        <p14:creationId xmlns:p14="http://schemas.microsoft.com/office/powerpoint/2010/main" val="228197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6C8BA9-41B7-448B-A0FC-16289E68D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257" y="1080760"/>
            <a:ext cx="8497486" cy="469648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91D79C9-6770-43E8-BE6F-4FC93CD885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66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34"/>
    </mc:Choice>
    <mc:Fallback xmlns="">
      <p:transition spd="slow" advTm="49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03BE4-9262-444D-AF2E-C58959EB1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sz="4000" dirty="0"/>
              <a:t>Top 5 Public Universities</a:t>
            </a:r>
          </a:p>
        </p:txBody>
      </p:sp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AB27835F-3DE4-40A9-A3C5-BA2C32185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47" y="2588393"/>
            <a:ext cx="2002457" cy="17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E7882B83-EE46-4A05-8526-B43F92D74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083" y="2467854"/>
            <a:ext cx="1932903" cy="186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E3933B-2AB2-4A29-B267-411E4A0F4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750" y="2637322"/>
            <a:ext cx="1932904" cy="16844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E90B58-D864-4C60-A8C4-D4CB06D17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V="1">
            <a:off x="7272885" y="2625088"/>
            <a:ext cx="1824239" cy="16844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0CE18F-8859-4226-ADC2-081378330A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1355" y="2621948"/>
            <a:ext cx="1824239" cy="1708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1D546E-9C5F-4853-B27C-8D803148FB00}"/>
              </a:ext>
            </a:extLst>
          </p:cNvPr>
          <p:cNvSpPr txBox="1"/>
          <p:nvPr/>
        </p:nvSpPr>
        <p:spPr>
          <a:xfrm>
            <a:off x="1072610" y="4382886"/>
            <a:ext cx="1581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University of Florida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0B96A4-E8E2-4735-88D1-74F798CD6D3C}"/>
              </a:ext>
            </a:extLst>
          </p:cNvPr>
          <p:cNvSpPr txBox="1"/>
          <p:nvPr/>
        </p:nvSpPr>
        <p:spPr>
          <a:xfrm>
            <a:off x="3032305" y="4386003"/>
            <a:ext cx="1932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Florida State University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AACF0B-A161-4C2F-81FA-2200829DF617}"/>
              </a:ext>
            </a:extLst>
          </p:cNvPr>
          <p:cNvSpPr txBox="1"/>
          <p:nvPr/>
        </p:nvSpPr>
        <p:spPr>
          <a:xfrm>
            <a:off x="5242181" y="4392374"/>
            <a:ext cx="1540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University of Central Florida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5F35E8-C6AF-45F2-8DAA-E519D9A39B11}"/>
              </a:ext>
            </a:extLst>
          </p:cNvPr>
          <p:cNvSpPr txBox="1"/>
          <p:nvPr/>
        </p:nvSpPr>
        <p:spPr>
          <a:xfrm>
            <a:off x="7336168" y="4392374"/>
            <a:ext cx="1697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University of South Florida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B6DB76-7DA3-4635-B046-9F0B7D282C7D}"/>
              </a:ext>
            </a:extLst>
          </p:cNvPr>
          <p:cNvSpPr txBox="1"/>
          <p:nvPr/>
        </p:nvSpPr>
        <p:spPr>
          <a:xfrm>
            <a:off x="9235957" y="4392374"/>
            <a:ext cx="22084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Florida International University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202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80201F-A35A-4F4F-9EAA-316E46F26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49" y="1905000"/>
            <a:ext cx="10433786" cy="304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3B6A50-E0F6-4AE0-AB71-1A2F8CAC0C3A}"/>
              </a:ext>
            </a:extLst>
          </p:cNvPr>
          <p:cNvSpPr txBox="1"/>
          <p:nvPr/>
        </p:nvSpPr>
        <p:spPr>
          <a:xfrm>
            <a:off x="3224463" y="914400"/>
            <a:ext cx="5755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Graduation Rates %</a:t>
            </a:r>
          </a:p>
        </p:txBody>
      </p:sp>
    </p:spTree>
    <p:extLst>
      <p:ext uri="{BB962C8B-B14F-4D97-AF65-F5344CB8AC3E}">
        <p14:creationId xmlns:p14="http://schemas.microsoft.com/office/powerpoint/2010/main" val="861458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" name="3D Model 2" descr="3D model of a parrot">
                <a:extLst>
                  <a:ext uri="{FF2B5EF4-FFF2-40B4-BE49-F238E27FC236}">
                    <a16:creationId xmlns:a16="http://schemas.microsoft.com/office/drawing/2014/main" id="{748F086C-74E1-4492-A7A3-47CEAB2A9B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36520452"/>
                  </p:ext>
                </p:extLst>
              </p:nvPr>
            </p:nvGraphicFramePr>
            <p:xfrm>
              <a:off x="419403" y="1359219"/>
              <a:ext cx="1552272" cy="486632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52272" cy="4866323"/>
                    </a:xfrm>
                    <a:prstGeom prst="rect">
                      <a:avLst/>
                    </a:prstGeom>
                  </am3d:spPr>
                  <am3d:camera>
                    <am3d:pos x="0" y="0" z="52563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089550" d="1000000"/>
                    <am3d:preTrans dx="2779495" dy="-17991192" dz="-845298"/>
                    <am3d:scale>
                      <am3d:sx n="1000000" d="1000000"/>
                      <am3d:sy n="1000000" d="1000000"/>
                      <am3d:sz n="1000000" d="1000000"/>
                    </am3d:scale>
                    <am3d:rot ax="214005" ay="217895" az="1356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" name="3D Model 2" descr="3D model of a parrot">
                <a:extLst>
                  <a:ext uri="{FF2B5EF4-FFF2-40B4-BE49-F238E27FC236}">
                    <a16:creationId xmlns:a16="http://schemas.microsoft.com/office/drawing/2014/main" id="{748F086C-74E1-4492-A7A3-47CEAB2A9B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9403" y="1359219"/>
                <a:ext cx="1552272" cy="4866323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2D4F3FB-00D8-40F2-800E-EEC9885DD469}"/>
              </a:ext>
            </a:extLst>
          </p:cNvPr>
          <p:cNvSpPr/>
          <p:nvPr/>
        </p:nvSpPr>
        <p:spPr>
          <a:xfrm>
            <a:off x="1971675" y="728711"/>
            <a:ext cx="939165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effectLst/>
              </a:rPr>
              <a:t>Hypothesis</a:t>
            </a:r>
          </a:p>
          <a:p>
            <a:pPr lvl="1"/>
            <a:endParaRPr lang="en-US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School size may affect graduation rates since smaller schools usually have a smaller student body; thus, smaller class sizes. This most often means more individualized attention for each student. </a:t>
            </a:r>
          </a:p>
          <a:p>
            <a:pPr lvl="1"/>
            <a:endParaRPr lang="en-US" sz="20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000" dirty="0"/>
              <a:t>Universities requiring an above average ACT/SAT may have higher graduation rates as these are the students that are good test takers which will reflect in the classroom; thus, positively impacting graduation rate.</a:t>
            </a:r>
          </a:p>
          <a:p>
            <a:pPr lvl="1"/>
            <a:endParaRPr lang="en-US" sz="20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000" dirty="0"/>
              <a:t>Universities with higher acceptance rates may translate to lower graduation rates as a higher acceptance rate may mean that the admission requirements are low.</a:t>
            </a:r>
          </a:p>
          <a:p>
            <a:pPr lvl="1"/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Cost of Tuition will affect graduation rates since higher tuition costs may deter students from graduating to prevent further accumulation of debt.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6301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" name="3D Model 2" descr="3D model of a parrot">
                <a:extLst>
                  <a:ext uri="{FF2B5EF4-FFF2-40B4-BE49-F238E27FC236}">
                    <a16:creationId xmlns:a16="http://schemas.microsoft.com/office/drawing/2014/main" id="{748F086C-74E1-4492-A7A3-47CEAB2A9B4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9403" y="1359219"/>
              <a:ext cx="1552272" cy="486632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52272" cy="4866323"/>
                    </a:xfrm>
                    <a:prstGeom prst="rect">
                      <a:avLst/>
                    </a:prstGeom>
                  </am3d:spPr>
                  <am3d:camera>
                    <am3d:pos x="0" y="0" z="52563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089550" d="1000000"/>
                    <am3d:preTrans dx="2779495" dy="-17991192" dz="-845298"/>
                    <am3d:scale>
                      <am3d:sx n="1000000" d="1000000"/>
                      <am3d:sy n="1000000" d="1000000"/>
                      <am3d:sz n="1000000" d="1000000"/>
                    </am3d:scale>
                    <am3d:rot ax="214005" ay="217895" az="1356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" name="3D Model 2" descr="3D model of a parrot">
                <a:extLst>
                  <a:ext uri="{FF2B5EF4-FFF2-40B4-BE49-F238E27FC236}">
                    <a16:creationId xmlns:a16="http://schemas.microsoft.com/office/drawing/2014/main" id="{748F086C-74E1-4492-A7A3-47CEAB2A9B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9403" y="1359219"/>
                <a:ext cx="1552272" cy="4866323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2D4F3FB-00D8-40F2-800E-EEC9885DD469}"/>
              </a:ext>
            </a:extLst>
          </p:cNvPr>
          <p:cNvSpPr/>
          <p:nvPr/>
        </p:nvSpPr>
        <p:spPr>
          <a:xfrm>
            <a:off x="1971675" y="728711"/>
            <a:ext cx="939165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Analysis Approach and Tools</a:t>
            </a:r>
            <a:endParaRPr lang="en-US" sz="4000" b="1" dirty="0">
              <a:effectLst/>
            </a:endParaRPr>
          </a:p>
          <a:p>
            <a:pPr lvl="1"/>
            <a:endParaRPr lang="en-US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Set Clear Measurement Priorities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Tools: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/>
              <a:t>Pandas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/>
              <a:t>Matplotlib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 err="1"/>
              <a:t>Scipy.stats</a:t>
            </a:r>
            <a:endParaRPr lang="en-US" sz="2000" dirty="0"/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/>
              <a:t>Seaborn</a:t>
            </a:r>
          </a:p>
          <a:p>
            <a:pPr lvl="1"/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Data acquisition using scrapping using Pandas. 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000" dirty="0"/>
              <a:t>Data Cleaning, messaging, and visualization.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000" dirty="0"/>
              <a:t>Analysis.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Finding Interpretation.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Conclusion &amp; </a:t>
            </a:r>
            <a:r>
              <a:rPr lang="en-US" sz="2000" dirty="0" err="1"/>
              <a:t>Recommandation</a:t>
            </a:r>
            <a:endParaRPr lang="en-US" sz="2000" dirty="0"/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1736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82018-9176-4E78-BDD4-9A5A7C942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Tuition &amp; Fees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29EDE-E752-480E-AFF0-F5186F764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778FDC-76C8-49BA-BAA8-1E2727CDA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129" y="2454442"/>
            <a:ext cx="6667500" cy="370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093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93461-9500-482F-9562-9ECBAD617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Tuition &amp; Fees 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0A95D-9468-4AC4-9F6C-8B23E89B8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244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FD1B0-C88D-4053-A357-07F0E577E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125801"/>
          </a:xfrm>
        </p:spPr>
        <p:txBody>
          <a:bodyPr>
            <a:normAutofit/>
          </a:bodyPr>
          <a:lstStyle/>
          <a:p>
            <a:r>
              <a:rPr lang="en-US" dirty="0"/>
              <a:t>Acceptance 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BB68A7-0945-4A5A-82FE-400949104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951" y="2454442"/>
            <a:ext cx="7064943" cy="351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428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517</Words>
  <Application>Microsoft Office PowerPoint</Application>
  <PresentationFormat>Widescreen</PresentationFormat>
  <Paragraphs>81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Garamond</vt:lpstr>
      <vt:lpstr>Wingdings</vt:lpstr>
      <vt:lpstr>Organic</vt:lpstr>
      <vt:lpstr>  Graduation Rate for Top 5 Public Universities in Florida</vt:lpstr>
      <vt:lpstr>PowerPoint Presentation</vt:lpstr>
      <vt:lpstr>Top 5 Public Universities</vt:lpstr>
      <vt:lpstr>PowerPoint Presentation</vt:lpstr>
      <vt:lpstr>PowerPoint Presentation</vt:lpstr>
      <vt:lpstr>PowerPoint Presentation</vt:lpstr>
      <vt:lpstr>Tuition &amp; Fees</vt:lpstr>
      <vt:lpstr>Tuition &amp; Fees Correlation</vt:lpstr>
      <vt:lpstr>Acceptance Rate</vt:lpstr>
      <vt:lpstr>Acceptance Rate Correlation</vt:lpstr>
      <vt:lpstr>Total Student Population</vt:lpstr>
      <vt:lpstr>Student Population Correlation</vt:lpstr>
      <vt:lpstr>ACT Scores</vt:lpstr>
      <vt:lpstr>SAT Scores</vt:lpstr>
      <vt:lpstr>ACT/SAT Correlation</vt:lpstr>
      <vt:lpstr>PowerPoint Presentation</vt:lpstr>
      <vt:lpstr>SAT and College Success</vt:lpstr>
      <vt:lpstr>College Admissions typical considerations</vt:lpstr>
      <vt:lpstr>Summation: What affect the graduation rate within the top Universities in the Sunshine State of FLORIDA?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Graduation Rate for Top 5 Public Universities in Florida</dc:title>
  <dc:creator>cheikh sidi_elmotar</dc:creator>
  <cp:lastModifiedBy>cheikh sidi_elmotar</cp:lastModifiedBy>
  <cp:revision>7</cp:revision>
  <dcterms:created xsi:type="dcterms:W3CDTF">2019-10-10T04:46:31Z</dcterms:created>
  <dcterms:modified xsi:type="dcterms:W3CDTF">2019-10-10T18:42:24Z</dcterms:modified>
</cp:coreProperties>
</file>